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C14E"/>
    <a:srgbClr val="BA8BBE"/>
    <a:srgbClr val="E83C3E"/>
    <a:srgbClr val="E8FF74"/>
    <a:srgbClr val="E32974"/>
    <a:srgbClr val="FFD525"/>
    <a:srgbClr val="6C3D91"/>
    <a:srgbClr val="78848E"/>
    <a:srgbClr val="008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707"/>
  </p:normalViewPr>
  <p:slideViewPr>
    <p:cSldViewPr snapToGrid="0" snapToObjects="1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7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70B5A-80FC-4E2F-88DF-4847C78B6BC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6054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6F781-C774-354D-A82E-25D0CDEA6942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15650-CA33-A740-ADD5-EB46FA1DD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7F939F"/>
            </a:gs>
            <a:gs pos="83000">
              <a:srgbClr val="7F939F"/>
            </a:gs>
            <a:gs pos="100000">
              <a:srgbClr val="7F939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638665" y="5346777"/>
            <a:ext cx="4819945" cy="820765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8665" y="3325467"/>
            <a:ext cx="5573598" cy="917592"/>
          </a:xfrm>
        </p:spPr>
        <p:txBody>
          <a:bodyPr anchor="b">
            <a:noAutofit/>
          </a:bodyPr>
          <a:lstStyle>
            <a:lvl1pPr algn="l">
              <a:defRPr sz="32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8665" y="4375034"/>
            <a:ext cx="5573598" cy="819133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>
                <a:solidFill>
                  <a:srgbClr val="00889C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70384" cy="153808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765789" y="0"/>
            <a:ext cx="378211" cy="1529255"/>
          </a:xfrm>
          <a:prstGeom prst="rect">
            <a:avLst/>
          </a:prstGeom>
          <a:solidFill>
            <a:srgbClr val="79C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TextBox 6"/>
          <p:cNvSpPr txBox="1"/>
          <p:nvPr userDrawn="1"/>
        </p:nvSpPr>
        <p:spPr>
          <a:xfrm>
            <a:off x="4351283" y="123151"/>
            <a:ext cx="4256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3200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Faculty of</a:t>
            </a:r>
          </a:p>
          <a:p>
            <a:pPr algn="r"/>
            <a:r>
              <a:rPr lang="en-ZA" sz="3200" b="1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Natural and</a:t>
            </a:r>
            <a:r>
              <a:rPr lang="en-ZA" sz="3200" b="1" baseline="0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 </a:t>
            </a:r>
            <a:r>
              <a:rPr lang="en-ZA" sz="3200" b="1" dirty="0" smtClean="0">
                <a:solidFill>
                  <a:srgbClr val="79C14E"/>
                </a:solidFill>
                <a:latin typeface="Trebuchet MS" panose="020B0603020202020204" pitchFamily="34" charset="0"/>
              </a:rPr>
              <a:t>Agricultural Sciences</a:t>
            </a:r>
            <a:endParaRPr lang="en-ZA" sz="3200" b="1" dirty="0">
              <a:solidFill>
                <a:srgbClr val="79C14E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4" y="365127"/>
            <a:ext cx="8458792" cy="898066"/>
          </a:xfrm>
        </p:spPr>
        <p:txBody>
          <a:bodyPr anchor="t">
            <a:normAutofit/>
          </a:bodyPr>
          <a:lstStyle>
            <a:lvl1pPr>
              <a:defRPr sz="3000" b="1" i="0">
                <a:solidFill>
                  <a:srgbClr val="6C3D9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460980"/>
            <a:ext cx="8458792" cy="451561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134" y="6489932"/>
            <a:ext cx="1083732" cy="271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1561"/>
            <a:ext cx="3877732" cy="1439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67" y="6587790"/>
            <a:ext cx="3979333" cy="14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1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21224919@nwu.ac.z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an.Louw@nwu.ac.za" TargetMode="External"/><Relationship Id="rId7" Type="http://schemas.openxmlformats.org/officeDocument/2006/relationships/hyperlink" Target="mailto:21224919@nwu.ac.za" TargetMode="External"/><Relationship Id="rId2" Type="http://schemas.openxmlformats.org/officeDocument/2006/relationships/hyperlink" Target="mailto:Aurelia.Williams@nwu.ac.z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ianne.Pretorius@nwu.ac.za" TargetMode="External"/><Relationship Id="rId5" Type="http://schemas.openxmlformats.org/officeDocument/2006/relationships/hyperlink" Target="mailto:21487855@nwu.ac.za" TargetMode="External"/><Relationship Id="rId4" Type="http://schemas.openxmlformats.org/officeDocument/2006/relationships/hyperlink" Target="mailto:Mason@nwu.ac.z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Senior registration: Biochemistry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7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 smtClean="0">
                <a:solidFill>
                  <a:srgbClr val="6F0579"/>
                </a:solidFill>
              </a:rPr>
              <a:t>Kontak</a:t>
            </a:r>
            <a:r>
              <a:rPr lang="en-US" sz="2800" dirty="0" smtClean="0">
                <a:solidFill>
                  <a:srgbClr val="6F0579"/>
                </a:solidFill>
              </a:rPr>
              <a:t> </a:t>
            </a:r>
            <a:r>
              <a:rPr lang="en-US" sz="2800" dirty="0" err="1" smtClean="0">
                <a:solidFill>
                  <a:srgbClr val="6F0579"/>
                </a:solidFill>
              </a:rPr>
              <a:t>Inligting</a:t>
            </a:r>
            <a:r>
              <a:rPr lang="en-US" sz="2800" dirty="0" smtClean="0">
                <a:solidFill>
                  <a:srgbClr val="6F0579"/>
                </a:solidFill>
              </a:rPr>
              <a:t> / Contact Information</a:t>
            </a: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Baie </a:t>
            </a:r>
            <a:r>
              <a:rPr lang="en-US" sz="2000" dirty="0" err="1" smtClean="0"/>
              <a:t>welkom</a:t>
            </a:r>
            <a:r>
              <a:rPr lang="en-US" sz="2000" dirty="0" smtClean="0"/>
              <a:t> Senior </a:t>
            </a:r>
            <a:r>
              <a:rPr lang="en-US" sz="2000" dirty="0" err="1" smtClean="0"/>
              <a:t>Biochemie</a:t>
            </a:r>
            <a:r>
              <a:rPr lang="en-US" sz="2000" dirty="0" smtClean="0"/>
              <a:t> </a:t>
            </a:r>
            <a:r>
              <a:rPr lang="en-US" sz="2000" dirty="0" err="1" smtClean="0"/>
              <a:t>studente</a:t>
            </a: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 smtClean="0"/>
              <a:t>Vir</a:t>
            </a:r>
            <a:r>
              <a:rPr lang="en-US" sz="2000" dirty="0" smtClean="0"/>
              <a:t> </a:t>
            </a:r>
            <a:r>
              <a:rPr lang="en-US" sz="2000" dirty="0" err="1" smtClean="0"/>
              <a:t>enige</a:t>
            </a:r>
            <a:r>
              <a:rPr lang="en-US" sz="2000" dirty="0" smtClean="0"/>
              <a:t> </a:t>
            </a:r>
            <a:r>
              <a:rPr lang="en-US" sz="2000" dirty="0" err="1" smtClean="0"/>
              <a:t>algeme</a:t>
            </a:r>
            <a:r>
              <a:rPr lang="en-US" sz="2000" dirty="0" smtClean="0"/>
              <a:t> </a:t>
            </a:r>
            <a:r>
              <a:rPr lang="en-US" sz="2000" dirty="0" err="1" smtClean="0"/>
              <a:t>navrae</a:t>
            </a:r>
            <a:r>
              <a:rPr lang="en-US" sz="2000" dirty="0" smtClean="0"/>
              <a:t> of </a:t>
            </a:r>
            <a:r>
              <a:rPr lang="en-US" sz="2000" dirty="0" err="1" smtClean="0"/>
              <a:t>klagtes</a:t>
            </a:r>
            <a:r>
              <a:rPr lang="en-US" sz="2000" dirty="0" smtClean="0"/>
              <a:t> </a:t>
            </a:r>
            <a:r>
              <a:rPr lang="en-US" sz="2000" dirty="0" err="1" smtClean="0"/>
              <a:t>kan</a:t>
            </a:r>
            <a:r>
              <a:rPr lang="en-US" sz="2000" dirty="0" smtClean="0"/>
              <a:t> </a:t>
            </a:r>
            <a:r>
              <a:rPr lang="en-US" sz="2000" dirty="0" err="1" smtClean="0"/>
              <a:t>julle</a:t>
            </a:r>
            <a:r>
              <a:rPr lang="en-US" sz="2000" dirty="0" smtClean="0"/>
              <a:t> my </a:t>
            </a:r>
            <a:r>
              <a:rPr lang="en-US" sz="2000" dirty="0" err="1" smtClean="0"/>
              <a:t>asb</a:t>
            </a:r>
            <a:r>
              <a:rPr lang="en-US" sz="2000" dirty="0" smtClean="0"/>
              <a:t> </a:t>
            </a:r>
            <a:r>
              <a:rPr lang="en-US" sz="2000" dirty="0" err="1" smtClean="0"/>
              <a:t>kontak</a:t>
            </a:r>
            <a:r>
              <a:rPr lang="en-US" sz="2000" dirty="0" smtClean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 smtClean="0"/>
              <a:t>Dr</a:t>
            </a:r>
            <a:r>
              <a:rPr lang="en-US" sz="2000" dirty="0" smtClean="0"/>
              <a:t> </a:t>
            </a:r>
            <a:r>
              <a:rPr lang="en-US" sz="2000" dirty="0" err="1" smtClean="0"/>
              <a:t>Rencia</a:t>
            </a:r>
            <a:r>
              <a:rPr lang="en-US" sz="2000" dirty="0" smtClean="0"/>
              <a:t> van der </a:t>
            </a:r>
            <a:r>
              <a:rPr lang="en-US" sz="2000" dirty="0" err="1" smtClean="0"/>
              <a:t>Sluis</a:t>
            </a:r>
            <a:r>
              <a:rPr lang="en-US" sz="2000" dirty="0" smtClean="0"/>
              <a:t> – </a:t>
            </a:r>
            <a:r>
              <a:rPr lang="en-US" sz="2000" dirty="0" smtClean="0">
                <a:hlinkClick r:id="rId2"/>
              </a:rPr>
              <a:t>21224919@nwu.ac.za</a:t>
            </a: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000" i="1" dirty="0"/>
              <a:t>Welcome Senior Biochemistry </a:t>
            </a:r>
            <a:r>
              <a:rPr lang="en-GB" sz="2000" i="1" dirty="0" smtClean="0"/>
              <a:t>students</a:t>
            </a:r>
            <a:endParaRPr lang="en-GB" sz="2000" i="1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2000" i="1" dirty="0"/>
              <a:t>For any general inquiries or complaints you can please contact me: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i="1" dirty="0"/>
              <a:t>Dr Rencia van der </a:t>
            </a:r>
            <a:r>
              <a:rPr lang="en-GB" sz="2000" i="1" dirty="0" err="1"/>
              <a:t>Sluis</a:t>
            </a:r>
            <a:r>
              <a:rPr lang="en-GB" sz="2000" i="1" dirty="0"/>
              <a:t> - </a:t>
            </a:r>
            <a:r>
              <a:rPr lang="en-GB" sz="2000" i="1" dirty="0" smtClean="0">
                <a:hlinkClick r:id="rId2"/>
              </a:rPr>
              <a:t>21224919@nwu.ac.za</a:t>
            </a:r>
            <a:endParaRPr lang="en-GB" sz="2000" i="1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596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 smtClean="0">
                <a:solidFill>
                  <a:srgbClr val="6F0579"/>
                </a:solidFill>
              </a:rPr>
              <a:t>Voorvereistes</a:t>
            </a:r>
            <a:r>
              <a:rPr lang="en-US" sz="2800" dirty="0" smtClean="0">
                <a:solidFill>
                  <a:srgbClr val="6F0579"/>
                </a:solidFill>
              </a:rPr>
              <a:t> / Prerequisites</a:t>
            </a: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4" y="1610450"/>
            <a:ext cx="8458792" cy="45156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/>
              <a:t>Maak </a:t>
            </a:r>
            <a:r>
              <a:rPr lang="en-US" sz="2000" dirty="0" err="1" smtClean="0"/>
              <a:t>asb</a:t>
            </a:r>
            <a:r>
              <a:rPr lang="en-US" sz="2000" dirty="0" smtClean="0"/>
              <a:t> </a:t>
            </a:r>
            <a:r>
              <a:rPr lang="en-US" sz="2000" dirty="0" err="1" smtClean="0"/>
              <a:t>seker</a:t>
            </a:r>
            <a:r>
              <a:rPr lang="en-US" sz="2000" dirty="0" smtClean="0"/>
              <a:t> </a:t>
            </a:r>
            <a:r>
              <a:rPr lang="en-US" sz="2000" dirty="0" err="1" smtClean="0"/>
              <a:t>dat</a:t>
            </a:r>
            <a:r>
              <a:rPr lang="en-US" sz="2000" dirty="0" smtClean="0"/>
              <a:t> </a:t>
            </a:r>
            <a:r>
              <a:rPr lang="en-US" sz="2000" dirty="0" err="1" smtClean="0"/>
              <a:t>jy</a:t>
            </a:r>
            <a:r>
              <a:rPr lang="en-US" sz="2000" dirty="0" smtClean="0"/>
              <a:t> die </a:t>
            </a:r>
            <a:r>
              <a:rPr lang="en-US" sz="2000" dirty="0" err="1" smtClean="0"/>
              <a:t>volgende</a:t>
            </a:r>
            <a:r>
              <a:rPr lang="en-US" sz="2000" dirty="0" smtClean="0"/>
              <a:t> </a:t>
            </a:r>
            <a:r>
              <a:rPr lang="en-US" sz="2000" dirty="0" err="1" smtClean="0"/>
              <a:t>voorvereiste</a:t>
            </a:r>
            <a:r>
              <a:rPr lang="en-US" sz="2000" dirty="0" smtClean="0"/>
              <a:t> modules </a:t>
            </a:r>
            <a:r>
              <a:rPr lang="en-US" sz="2000" dirty="0" err="1" smtClean="0"/>
              <a:t>geslaag</a:t>
            </a:r>
            <a:r>
              <a:rPr lang="en-US" sz="2000" dirty="0" smtClean="0"/>
              <a:t> het </a:t>
            </a:r>
            <a:r>
              <a:rPr lang="en-US" sz="2000" dirty="0" err="1" smtClean="0"/>
              <a:t>anders</a:t>
            </a:r>
            <a:r>
              <a:rPr lang="en-US" sz="2000" dirty="0" smtClean="0"/>
              <a:t> </a:t>
            </a:r>
            <a:r>
              <a:rPr lang="en-US" sz="2000" dirty="0" err="1" smtClean="0"/>
              <a:t>gaan</a:t>
            </a:r>
            <a:r>
              <a:rPr lang="en-US" sz="2000" dirty="0" smtClean="0"/>
              <a:t> </a:t>
            </a:r>
            <a:r>
              <a:rPr lang="en-US" sz="2000" dirty="0" err="1" smtClean="0"/>
              <a:t>jy</a:t>
            </a:r>
            <a:r>
              <a:rPr lang="en-US" sz="2000" dirty="0" smtClean="0"/>
              <a:t> </a:t>
            </a:r>
            <a:r>
              <a:rPr lang="en-US" sz="2000" dirty="0" err="1" smtClean="0"/>
              <a:t>nie</a:t>
            </a:r>
            <a:r>
              <a:rPr lang="en-US" sz="2000" dirty="0" smtClean="0"/>
              <a:t> </a:t>
            </a:r>
            <a:r>
              <a:rPr lang="en-US" sz="2000" dirty="0" err="1" smtClean="0"/>
              <a:t>vir</a:t>
            </a:r>
            <a:r>
              <a:rPr lang="en-US" sz="2000" dirty="0" smtClean="0"/>
              <a:t> `n </a:t>
            </a:r>
            <a:r>
              <a:rPr lang="en-US" sz="2000" dirty="0" err="1" smtClean="0"/>
              <a:t>betrokke</a:t>
            </a:r>
            <a:r>
              <a:rPr lang="en-US" sz="2000" dirty="0" smtClean="0"/>
              <a:t> module </a:t>
            </a:r>
            <a:r>
              <a:rPr lang="en-US" sz="2000" dirty="0" err="1" smtClean="0"/>
              <a:t>kan</a:t>
            </a:r>
            <a:r>
              <a:rPr lang="en-US" sz="2000" dirty="0" smtClean="0"/>
              <a:t> </a:t>
            </a:r>
            <a:r>
              <a:rPr lang="en-US" sz="2000" dirty="0" err="1" smtClean="0"/>
              <a:t>registreer</a:t>
            </a:r>
            <a:r>
              <a:rPr lang="en-US" sz="2000" dirty="0" smtClean="0"/>
              <a:t> </a:t>
            </a:r>
            <a:r>
              <a:rPr lang="en-US" sz="2000" dirty="0" err="1" smtClean="0"/>
              <a:t>nie</a:t>
            </a:r>
            <a:r>
              <a:rPr lang="en-US" sz="2000" dirty="0" smtClean="0"/>
              <a:t>. Hierdie </a:t>
            </a:r>
            <a:r>
              <a:rPr lang="en-US" sz="2000" dirty="0" err="1" smtClean="0"/>
              <a:t>voorvereistes</a:t>
            </a:r>
            <a:r>
              <a:rPr lang="en-US" sz="2000" dirty="0" smtClean="0"/>
              <a:t> is </a:t>
            </a:r>
            <a:r>
              <a:rPr lang="en-US" sz="2000" dirty="0" err="1" smtClean="0"/>
              <a:t>belangrik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daarom</a:t>
            </a:r>
            <a:r>
              <a:rPr lang="en-US" sz="2000" dirty="0" smtClean="0"/>
              <a:t> </a:t>
            </a:r>
            <a:r>
              <a:rPr lang="en-US" sz="2000" dirty="0" err="1" smtClean="0"/>
              <a:t>sal</a:t>
            </a:r>
            <a:r>
              <a:rPr lang="en-US" sz="2000" dirty="0" smtClean="0"/>
              <a:t> </a:t>
            </a:r>
            <a:r>
              <a:rPr lang="en-US" sz="2000" dirty="0" err="1" smtClean="0"/>
              <a:t>ek</a:t>
            </a:r>
            <a:r>
              <a:rPr lang="en-US" sz="2000" dirty="0" smtClean="0"/>
              <a:t> GEEN </a:t>
            </a:r>
            <a:r>
              <a:rPr lang="en-US" sz="2000" dirty="0" err="1" smtClean="0"/>
              <a:t>uitsonderings</a:t>
            </a:r>
            <a:r>
              <a:rPr lang="en-US" sz="2000" dirty="0" smtClean="0"/>
              <a:t> </a:t>
            </a:r>
            <a:r>
              <a:rPr lang="en-US" sz="2000" dirty="0" err="1" smtClean="0"/>
              <a:t>maak</a:t>
            </a:r>
            <a:r>
              <a:rPr lang="en-US" sz="2000" dirty="0" smtClean="0"/>
              <a:t> </a:t>
            </a:r>
            <a:r>
              <a:rPr lang="en-US" sz="2000" dirty="0" err="1" smtClean="0"/>
              <a:t>nie</a:t>
            </a:r>
            <a:r>
              <a:rPr lang="en-US" sz="20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i="1" dirty="0"/>
              <a:t>Please make sure that you have passed the following prerequisite modules otherwise you will not be able to register for a particular module. These prerequisites are important and therefore I will make NO exceptions.</a:t>
            </a:r>
            <a:endParaRPr lang="en-US" sz="2000" i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8538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 smtClean="0">
                <a:solidFill>
                  <a:srgbClr val="6F0579"/>
                </a:solidFill>
              </a:rPr>
              <a:t>Voorvereistes</a:t>
            </a:r>
            <a:r>
              <a:rPr lang="en-US" sz="2800" dirty="0" smtClean="0">
                <a:solidFill>
                  <a:srgbClr val="6F0579"/>
                </a:solidFill>
              </a:rPr>
              <a:t> / Prerequisites</a:t>
            </a: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01052" y="1328504"/>
            <a:ext cx="8678007" cy="4566711"/>
            <a:chOff x="301052" y="1328504"/>
            <a:chExt cx="8678007" cy="456671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095" y="1328504"/>
              <a:ext cx="8526721" cy="148616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1052" y="2773846"/>
              <a:ext cx="8678007" cy="111158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343" y="3813801"/>
              <a:ext cx="8607964" cy="20814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27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 smtClean="0">
                <a:solidFill>
                  <a:srgbClr val="6F0579"/>
                </a:solidFill>
              </a:rPr>
              <a:t>Voorvereistes</a:t>
            </a:r>
            <a:r>
              <a:rPr lang="en-US" sz="2800" dirty="0" smtClean="0">
                <a:solidFill>
                  <a:srgbClr val="6F0579"/>
                </a:solidFill>
              </a:rPr>
              <a:t> / Prerequisites</a:t>
            </a: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15" y="1263193"/>
            <a:ext cx="8535169" cy="443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02" y="487144"/>
            <a:ext cx="8458792" cy="8980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err="1" smtClean="0">
                <a:solidFill>
                  <a:srgbClr val="6F0579"/>
                </a:solidFill>
              </a:rPr>
              <a:t>Biochemie</a:t>
            </a:r>
            <a:r>
              <a:rPr lang="en-US" sz="2800" dirty="0" smtClean="0">
                <a:solidFill>
                  <a:srgbClr val="6F0579"/>
                </a:solidFill>
              </a:rPr>
              <a:t> modules 1</a:t>
            </a:r>
            <a:r>
              <a:rPr lang="en-US" sz="2800" baseline="30000" dirty="0" smtClean="0">
                <a:solidFill>
                  <a:srgbClr val="6F0579"/>
                </a:solidFill>
              </a:rPr>
              <a:t>ste </a:t>
            </a:r>
            <a:r>
              <a:rPr lang="en-US" sz="2800" dirty="0" smtClean="0">
                <a:solidFill>
                  <a:srgbClr val="6F0579"/>
                </a:solidFill>
              </a:rPr>
              <a:t>semester</a:t>
            </a:r>
            <a:br>
              <a:rPr lang="en-US" sz="2800" dirty="0" smtClean="0">
                <a:solidFill>
                  <a:srgbClr val="6F0579"/>
                </a:solidFill>
              </a:rPr>
            </a:br>
            <a:r>
              <a:rPr lang="en-US" sz="2800" dirty="0" smtClean="0">
                <a:solidFill>
                  <a:srgbClr val="6F0579"/>
                </a:solidFill>
              </a:rPr>
              <a:t>Biochemistry modules 1</a:t>
            </a:r>
            <a:r>
              <a:rPr lang="en-US" sz="2800" baseline="30000" dirty="0" smtClean="0">
                <a:solidFill>
                  <a:srgbClr val="6F0579"/>
                </a:solidFill>
              </a:rPr>
              <a:t>st</a:t>
            </a:r>
            <a:r>
              <a:rPr lang="en-US" sz="2800" dirty="0" smtClean="0">
                <a:solidFill>
                  <a:srgbClr val="6F0579"/>
                </a:solidFill>
              </a:rPr>
              <a:t> semester</a:t>
            </a:r>
            <a:r>
              <a:rPr lang="en-ZA" sz="2800" dirty="0"/>
              <a:t/>
            </a:r>
            <a:br>
              <a:rPr lang="en-ZA" sz="2800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250" y="1866900"/>
            <a:ext cx="83314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 smtClean="0">
                <a:solidFill>
                  <a:srgbClr val="FF0000"/>
                </a:solidFill>
              </a:rPr>
              <a:t>NB: Die </a:t>
            </a:r>
            <a:r>
              <a:rPr lang="en-GB" sz="2800" b="1" dirty="0" err="1" smtClean="0">
                <a:solidFill>
                  <a:srgbClr val="FF0000"/>
                </a:solidFill>
              </a:rPr>
              <a:t>volgende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inligting</a:t>
            </a:r>
            <a:r>
              <a:rPr lang="en-GB" sz="2800" b="1" dirty="0" smtClean="0">
                <a:solidFill>
                  <a:srgbClr val="FF0000"/>
                </a:solidFill>
              </a:rPr>
              <a:t> is </a:t>
            </a:r>
            <a:r>
              <a:rPr lang="en-GB" sz="2800" b="1" dirty="0" err="1" smtClean="0">
                <a:solidFill>
                  <a:srgbClr val="FF0000"/>
                </a:solidFill>
              </a:rPr>
              <a:t>slegs</a:t>
            </a:r>
            <a:r>
              <a:rPr lang="en-GB" sz="2800" b="1" dirty="0" smtClean="0">
                <a:solidFill>
                  <a:srgbClr val="FF0000"/>
                </a:solidFill>
              </a:rPr>
              <a:t> die </a:t>
            </a:r>
            <a:r>
              <a:rPr lang="en-GB" sz="2800" b="1" dirty="0" err="1" smtClean="0">
                <a:solidFill>
                  <a:srgbClr val="FF0000"/>
                </a:solidFill>
              </a:rPr>
              <a:t>voorlopige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beplanning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vir</a:t>
            </a:r>
            <a:r>
              <a:rPr lang="en-GB" sz="2800" b="1" dirty="0" smtClean="0">
                <a:solidFill>
                  <a:srgbClr val="FF0000"/>
                </a:solidFill>
              </a:rPr>
              <a:t> die semester, maar </a:t>
            </a:r>
            <a:r>
              <a:rPr lang="en-GB" sz="2800" b="1" dirty="0" err="1" smtClean="0">
                <a:solidFill>
                  <a:srgbClr val="FF0000"/>
                </a:solidFill>
              </a:rPr>
              <a:t>kan</a:t>
            </a:r>
            <a:r>
              <a:rPr lang="en-GB" sz="2800" b="1" dirty="0" smtClean="0">
                <a:solidFill>
                  <a:srgbClr val="FF0000"/>
                </a:solidFill>
              </a:rPr>
              <a:t> op </a:t>
            </a:r>
            <a:r>
              <a:rPr lang="en-GB" sz="2800" b="1" dirty="0" err="1" smtClean="0">
                <a:solidFill>
                  <a:srgbClr val="FF0000"/>
                </a:solidFill>
              </a:rPr>
              <a:t>kort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kennisgewing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verander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onderhewig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aan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opgedateerde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Covid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regulasies</a:t>
            </a:r>
            <a:r>
              <a:rPr lang="en-GB" sz="2800" b="1" dirty="0">
                <a:solidFill>
                  <a:srgbClr val="FF0000"/>
                </a:solidFill>
              </a:rPr>
              <a:t>.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algn="just"/>
            <a:endParaRPr lang="en-GB" sz="2800" b="1" dirty="0">
              <a:solidFill>
                <a:srgbClr val="FF0000"/>
              </a:solidFill>
            </a:endParaRPr>
          </a:p>
          <a:p>
            <a:pPr algn="just"/>
            <a:r>
              <a:rPr lang="en-GB" sz="2800" b="1" dirty="0">
                <a:solidFill>
                  <a:srgbClr val="FF0000"/>
                </a:solidFill>
              </a:rPr>
              <a:t>NB: </a:t>
            </a:r>
            <a:r>
              <a:rPr lang="en-GB" sz="2800" b="1" dirty="0" smtClean="0">
                <a:solidFill>
                  <a:srgbClr val="FF0000"/>
                </a:solidFill>
              </a:rPr>
              <a:t>The following information is only </a:t>
            </a:r>
            <a:r>
              <a:rPr lang="en-GB" sz="2800" b="1" dirty="0">
                <a:solidFill>
                  <a:srgbClr val="FF0000"/>
                </a:solidFill>
              </a:rPr>
              <a:t>the </a:t>
            </a:r>
            <a:r>
              <a:rPr lang="en-GB" sz="2800" b="1" dirty="0" smtClean="0">
                <a:solidFill>
                  <a:srgbClr val="FF0000"/>
                </a:solidFill>
              </a:rPr>
              <a:t>preliminary planning </a:t>
            </a:r>
            <a:r>
              <a:rPr lang="en-GB" sz="2800" b="1" dirty="0">
                <a:solidFill>
                  <a:srgbClr val="FF0000"/>
                </a:solidFill>
              </a:rPr>
              <a:t>for the semester, but may change at short notice due to </a:t>
            </a:r>
            <a:r>
              <a:rPr lang="en-GB" sz="2800" b="1" dirty="0" smtClean="0">
                <a:solidFill>
                  <a:srgbClr val="FF0000"/>
                </a:solidFill>
              </a:rPr>
              <a:t>updated </a:t>
            </a:r>
            <a:r>
              <a:rPr lang="en-GB" sz="2800" b="1" dirty="0" err="1" smtClean="0">
                <a:solidFill>
                  <a:srgbClr val="FF0000"/>
                </a:solidFill>
              </a:rPr>
              <a:t>Covid</a:t>
            </a:r>
            <a:r>
              <a:rPr lang="en-GB" sz="2800" b="1" dirty="0" smtClean="0">
                <a:solidFill>
                  <a:srgbClr val="FF0000"/>
                </a:solidFill>
              </a:rPr>
              <a:t> regulations. </a:t>
            </a:r>
            <a:endParaRPr lang="en-Z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49" y="74218"/>
            <a:ext cx="8966200" cy="898066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6F0579"/>
                </a:solidFill>
              </a:rPr>
              <a:t>Biochemie</a:t>
            </a:r>
            <a:r>
              <a:rPr lang="en-US" sz="2000" dirty="0" smtClean="0">
                <a:solidFill>
                  <a:srgbClr val="6F0579"/>
                </a:solidFill>
              </a:rPr>
              <a:t> modules 1</a:t>
            </a:r>
            <a:r>
              <a:rPr lang="en-US" sz="2000" baseline="30000" dirty="0" smtClean="0">
                <a:solidFill>
                  <a:srgbClr val="6F0579"/>
                </a:solidFill>
              </a:rPr>
              <a:t>ste </a:t>
            </a:r>
            <a:r>
              <a:rPr lang="en-US" sz="2000" dirty="0" smtClean="0">
                <a:solidFill>
                  <a:srgbClr val="6F0579"/>
                </a:solidFill>
              </a:rPr>
              <a:t>semester / Biochemistry modules 1</a:t>
            </a:r>
            <a:r>
              <a:rPr lang="en-US" sz="2000" baseline="30000" dirty="0" smtClean="0">
                <a:solidFill>
                  <a:srgbClr val="6F0579"/>
                </a:solidFill>
              </a:rPr>
              <a:t>st</a:t>
            </a:r>
            <a:r>
              <a:rPr lang="en-US" sz="2000" dirty="0" smtClean="0">
                <a:solidFill>
                  <a:srgbClr val="6F0579"/>
                </a:solidFill>
              </a:rPr>
              <a:t> semester</a:t>
            </a:r>
            <a:r>
              <a:rPr lang="en-ZA" sz="2000" dirty="0"/>
              <a:t/>
            </a:r>
            <a:br>
              <a:rPr lang="en-ZA" sz="2000" dirty="0"/>
            </a:b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7650" y="525791"/>
          <a:ext cx="8826499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0">
                  <a:extLst>
                    <a:ext uri="{9D8B030D-6E8A-4147-A177-3AD203B41FA5}">
                      <a16:colId xmlns:a16="http://schemas.microsoft.com/office/drawing/2014/main" xmlns="" val="4054301631"/>
                    </a:ext>
                  </a:extLst>
                </a:gridCol>
                <a:gridCol w="2324099">
                  <a:extLst>
                    <a:ext uri="{9D8B030D-6E8A-4147-A177-3AD203B41FA5}">
                      <a16:colId xmlns:a16="http://schemas.microsoft.com/office/drawing/2014/main" xmlns="" val="2449544328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xmlns="" val="3183722530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xmlns="" val="108795752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xmlns="" val="2817201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 smtClean="0"/>
                        <a:t>Module/ Module</a:t>
                      </a:r>
                      <a:endParaRPr lang="en-ZA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 err="1" smtClean="0"/>
                        <a:t>Dosente</a:t>
                      </a:r>
                      <a:r>
                        <a:rPr lang="en-GB" sz="1400" u="sng" baseline="0" dirty="0" smtClean="0"/>
                        <a:t> / Lecturers</a:t>
                      </a:r>
                      <a:endParaRPr lang="en-ZA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 err="1" smtClean="0"/>
                        <a:t>Teorie</a:t>
                      </a:r>
                      <a:r>
                        <a:rPr lang="en-GB" sz="1400" u="sng" baseline="0" dirty="0" smtClean="0"/>
                        <a:t> </a:t>
                      </a:r>
                      <a:r>
                        <a:rPr lang="en-GB" sz="1400" u="sng" baseline="0" dirty="0" err="1" smtClean="0"/>
                        <a:t>klasse</a:t>
                      </a:r>
                      <a:r>
                        <a:rPr lang="en-GB" sz="1400" u="sng" baseline="0" dirty="0" smtClean="0"/>
                        <a:t> / Theory c</a:t>
                      </a:r>
                      <a:r>
                        <a:rPr lang="en-GB" sz="1400" u="sng" dirty="0" smtClean="0"/>
                        <a:t>lasses</a:t>
                      </a:r>
                      <a:endParaRPr lang="en-ZA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 err="1" smtClean="0"/>
                        <a:t>Prakties</a:t>
                      </a:r>
                      <a:r>
                        <a:rPr lang="en-GB" sz="1400" u="sng" dirty="0" smtClean="0"/>
                        <a:t> / </a:t>
                      </a:r>
                      <a:r>
                        <a:rPr lang="en-GB" sz="1400" u="sng" dirty="0" err="1" smtClean="0"/>
                        <a:t>Practicals</a:t>
                      </a:r>
                      <a:endParaRPr lang="en-ZA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 err="1" smtClean="0"/>
                        <a:t>Assessering</a:t>
                      </a:r>
                      <a:r>
                        <a:rPr lang="en-GB" sz="1400" u="sng" dirty="0" smtClean="0"/>
                        <a:t> / Assessments</a:t>
                      </a:r>
                      <a:endParaRPr lang="en-ZA" sz="14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6942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BCHN213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hlinkClick r:id="rId2"/>
                        </a:rPr>
                        <a:t>Aurelia.Williams@nwu.ac.za</a:t>
                      </a:r>
                      <a:endParaRPr lang="en-GB" sz="1400" dirty="0" smtClean="0"/>
                    </a:p>
                    <a:p>
                      <a:r>
                        <a:rPr lang="en-GB" sz="1400" dirty="0" smtClean="0">
                          <a:hlinkClick r:id="rId3"/>
                        </a:rPr>
                        <a:t>Roan.Louw@nwu.ac.za</a:t>
                      </a:r>
                      <a:endParaRPr lang="en-Z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Aanlyn</a:t>
                      </a:r>
                      <a:r>
                        <a:rPr lang="en-GB" sz="1400" dirty="0" smtClean="0"/>
                        <a:t> / Online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Kontak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prakties</a:t>
                      </a:r>
                      <a:r>
                        <a:rPr lang="en-GB" sz="1400" baseline="0" dirty="0" smtClean="0"/>
                        <a:t> per </a:t>
                      </a:r>
                      <a:r>
                        <a:rPr lang="en-GB" sz="1400" baseline="0" dirty="0" err="1" smtClean="0"/>
                        <a:t>kwartaal</a:t>
                      </a:r>
                      <a:r>
                        <a:rPr lang="en-GB" sz="1400" baseline="0" dirty="0" smtClean="0"/>
                        <a:t> in </a:t>
                      </a:r>
                      <a:r>
                        <a:rPr lang="en-GB" sz="1400" baseline="0" dirty="0" err="1" smtClean="0"/>
                        <a:t>klein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groepe</a:t>
                      </a:r>
                      <a:r>
                        <a:rPr lang="en-GB" sz="1400" baseline="0" dirty="0" smtClean="0"/>
                        <a:t> / 1 Contact practical per term in small groups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Deurlopend</a:t>
                      </a:r>
                      <a:r>
                        <a:rPr lang="en-GB" sz="1400" dirty="0" smtClean="0"/>
                        <a:t> / Continuous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541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BCHF215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Shayne Mason</a:t>
                      </a:r>
                      <a:endParaRPr lang="en-GB" sz="1400" baseline="0" dirty="0" smtClean="0"/>
                    </a:p>
                    <a:p>
                      <a:r>
                        <a:rPr lang="en-GB" sz="1400" baseline="0" dirty="0" smtClean="0">
                          <a:hlinkClick r:id="rId4"/>
                        </a:rPr>
                        <a:t>(</a:t>
                      </a:r>
                      <a:r>
                        <a:rPr lang="en-GB" sz="1400" baseline="0" dirty="0" smtClean="0">
                          <a:hlinkClick r:id="rId5"/>
                        </a:rPr>
                        <a:t>21487855</a:t>
                      </a:r>
                      <a:r>
                        <a:rPr lang="en-GB" sz="1400" dirty="0" smtClean="0">
                          <a:hlinkClick r:id="rId5"/>
                        </a:rPr>
                        <a:t>@nwu.ac.za</a:t>
                      </a:r>
                      <a:r>
                        <a:rPr lang="en-GB" sz="1400" dirty="0" smtClean="0"/>
                        <a:t>)</a:t>
                      </a:r>
                    </a:p>
                    <a:p>
                      <a:endParaRPr lang="en-GB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hlinkClick r:id="rId2"/>
                        </a:rPr>
                        <a:t>Aurelia.Williams@nwu.ac.za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Aanlyn</a:t>
                      </a:r>
                      <a:r>
                        <a:rPr lang="en-GB" sz="1400" dirty="0" smtClean="0"/>
                        <a:t> / Online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Kontak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prakties</a:t>
                      </a:r>
                      <a:r>
                        <a:rPr lang="en-GB" sz="1400" baseline="0" dirty="0" smtClean="0"/>
                        <a:t> per </a:t>
                      </a:r>
                      <a:r>
                        <a:rPr lang="en-GB" sz="1400" baseline="0" dirty="0" err="1" smtClean="0"/>
                        <a:t>kwartaal</a:t>
                      </a:r>
                      <a:r>
                        <a:rPr lang="en-GB" sz="1400" baseline="0" dirty="0" smtClean="0"/>
                        <a:t> in </a:t>
                      </a:r>
                      <a:r>
                        <a:rPr lang="en-GB" sz="1400" baseline="0" dirty="0" err="1" smtClean="0"/>
                        <a:t>klein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groepe</a:t>
                      </a:r>
                      <a:r>
                        <a:rPr lang="en-GB" sz="1400" baseline="0" dirty="0" smtClean="0"/>
                        <a:t> / 1 Contact practical per term in small groups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Deurlopend</a:t>
                      </a:r>
                      <a:r>
                        <a:rPr lang="en-GB" sz="1400" dirty="0" smtClean="0"/>
                        <a:t> / Continuous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7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BCHS316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hlinkClick r:id="rId6"/>
                        </a:rPr>
                        <a:t>Marianne.Pretorius@nwu.ac.za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Aanlyn</a:t>
                      </a:r>
                      <a:r>
                        <a:rPr lang="en-GB" sz="1400" dirty="0" smtClean="0"/>
                        <a:t> / Online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week </a:t>
                      </a:r>
                      <a:r>
                        <a:rPr lang="en-GB" sz="1400" baseline="0" dirty="0" err="1" smtClean="0"/>
                        <a:t>prakties</a:t>
                      </a:r>
                      <a:r>
                        <a:rPr lang="en-GB" sz="1400" baseline="0" dirty="0" smtClean="0"/>
                        <a:t> per semester in </a:t>
                      </a:r>
                      <a:r>
                        <a:rPr lang="en-GB" sz="1400" baseline="0" dirty="0" err="1" smtClean="0"/>
                        <a:t>klein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groepe</a:t>
                      </a:r>
                      <a:r>
                        <a:rPr lang="en-GB" sz="1400" baseline="0" dirty="0" smtClean="0"/>
                        <a:t> / 1 week practical per semester in small groups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Deurlopend</a:t>
                      </a:r>
                      <a:r>
                        <a:rPr lang="en-GB" sz="1400" dirty="0" smtClean="0"/>
                        <a:t> met `n finale </a:t>
                      </a:r>
                      <a:r>
                        <a:rPr lang="en-GB" sz="1400" dirty="0" err="1" smtClean="0"/>
                        <a:t>aansit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assessering</a:t>
                      </a:r>
                      <a:r>
                        <a:rPr lang="en-GB" sz="1400" dirty="0" smtClean="0"/>
                        <a:t>/ Continuous with a final sit down assessment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199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BCHS317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Rencia</a:t>
                      </a:r>
                      <a:r>
                        <a:rPr lang="en-GB" sz="1400" baseline="0" dirty="0" smtClean="0"/>
                        <a:t> van der </a:t>
                      </a:r>
                      <a:r>
                        <a:rPr lang="en-GB" sz="1400" baseline="0" dirty="0" err="1" smtClean="0"/>
                        <a:t>Sluis</a:t>
                      </a:r>
                      <a:endParaRPr lang="en-GB" sz="1400" baseline="0" dirty="0" smtClean="0"/>
                    </a:p>
                    <a:p>
                      <a:r>
                        <a:rPr lang="en-GB" sz="1400" baseline="0" dirty="0" smtClean="0">
                          <a:hlinkClick r:id="rId7"/>
                        </a:rPr>
                        <a:t>21224919@nwu.ac.za</a:t>
                      </a:r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Aanlyn</a:t>
                      </a:r>
                      <a:r>
                        <a:rPr lang="en-GB" sz="1400" dirty="0" smtClean="0"/>
                        <a:t> / Online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week </a:t>
                      </a:r>
                      <a:r>
                        <a:rPr lang="en-GB" sz="1400" baseline="0" dirty="0" err="1" smtClean="0"/>
                        <a:t>prakties</a:t>
                      </a:r>
                      <a:r>
                        <a:rPr lang="en-GB" sz="1400" baseline="0" dirty="0" smtClean="0"/>
                        <a:t> per semester in </a:t>
                      </a:r>
                      <a:r>
                        <a:rPr lang="en-GB" sz="1400" baseline="0" dirty="0" err="1" smtClean="0"/>
                        <a:t>klein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groepe</a:t>
                      </a:r>
                      <a:r>
                        <a:rPr lang="en-GB" sz="1400" baseline="0" dirty="0" smtClean="0"/>
                        <a:t> / 1 week practical per semester in small groups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Deurlopend</a:t>
                      </a:r>
                      <a:r>
                        <a:rPr lang="en-GB" sz="1400" dirty="0" smtClean="0"/>
                        <a:t> met `n finale </a:t>
                      </a:r>
                      <a:r>
                        <a:rPr lang="en-GB" sz="1400" dirty="0" err="1" smtClean="0"/>
                        <a:t>aansit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assessering</a:t>
                      </a:r>
                      <a:r>
                        <a:rPr lang="en-GB" sz="1400" dirty="0" smtClean="0"/>
                        <a:t>/ Continuous with a final sit down assessment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2668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BCDT311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Rencia</a:t>
                      </a:r>
                      <a:r>
                        <a:rPr lang="en-GB" sz="1400" baseline="0" dirty="0" smtClean="0"/>
                        <a:t> van der </a:t>
                      </a:r>
                      <a:r>
                        <a:rPr lang="en-GB" sz="1400" baseline="0" dirty="0" err="1" smtClean="0"/>
                        <a:t>Sluis</a:t>
                      </a:r>
                      <a:endParaRPr lang="en-GB" sz="1400" baseline="0" dirty="0" smtClean="0"/>
                    </a:p>
                    <a:p>
                      <a:r>
                        <a:rPr lang="en-GB" sz="1400" baseline="0" dirty="0" smtClean="0">
                          <a:hlinkClick r:id="rId7"/>
                        </a:rPr>
                        <a:t>21224919@nwu.ac.za</a:t>
                      </a:r>
                      <a:endParaRPr lang="en-GB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Aanlyn</a:t>
                      </a:r>
                      <a:r>
                        <a:rPr lang="en-GB" sz="1400" dirty="0" smtClean="0"/>
                        <a:t> / Online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Deurlopend</a:t>
                      </a:r>
                      <a:r>
                        <a:rPr lang="en-GB" sz="1400" dirty="0" smtClean="0"/>
                        <a:t> / Continuous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0245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5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  <p:tag name="ARTICULATE_DESIGN_ID_OFFICE THEME" val="1O48MR6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U_Small_PPT Template_Pattern_grey.pptx" id="{A3FEB61B-6C3F-47AF-9A48-6CD9D0E3D813}" vid="{5CA0A863-9E39-4635-9D00-ED64B3FE09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NWU_Small_PPT Template_Pattern_grey</Template>
  <TotalTime>366</TotalTime>
  <Words>367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 Theme</vt:lpstr>
      <vt:lpstr>Senior registration: Biochemistry</vt:lpstr>
      <vt:lpstr>Kontak Inligting / Contact Information </vt:lpstr>
      <vt:lpstr>Voorvereistes / Prerequisites </vt:lpstr>
      <vt:lpstr>Voorvereistes / Prerequisites </vt:lpstr>
      <vt:lpstr>Voorvereistes / Prerequisites </vt:lpstr>
      <vt:lpstr>Biochemie modules 1ste semester Biochemistry modules 1st semester </vt:lpstr>
      <vt:lpstr>Biochemie modules 1ste semester / Biochemistry modules 1st semester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NWUUSER</dc:creator>
  <cp:lastModifiedBy>NWUUSER</cp:lastModifiedBy>
  <cp:revision>36</cp:revision>
  <dcterms:created xsi:type="dcterms:W3CDTF">2019-11-07T12:14:35Z</dcterms:created>
  <dcterms:modified xsi:type="dcterms:W3CDTF">2021-01-22T09:11:10Z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2491B7AF-2EC0-4966-BF57-3F970DC8AF35</vt:lpwstr>
  </property>
  <property fmtid="{D5CDD505-2E9C-101B-9397-08002B2CF9AE}" pid="3" name="ArticulatePath">
    <vt:lpwstr>POWERPOINT TEMPLAAT_1024x768</vt:lpwstr>
  </property>
</Properties>
</file>